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7" r:id="rId5"/>
    <p:sldId id="263" r:id="rId6"/>
    <p:sldId id="264" r:id="rId7"/>
    <p:sldId id="265" r:id="rId8"/>
    <p:sldId id="270" r:id="rId9"/>
    <p:sldId id="272" r:id="rId10"/>
    <p:sldId id="274" r:id="rId11"/>
    <p:sldId id="277" r:id="rId12"/>
    <p:sldId id="279" r:id="rId13"/>
    <p:sldId id="280" r:id="rId14"/>
    <p:sldId id="281" r:id="rId15"/>
    <p:sldId id="282" r:id="rId16"/>
    <p:sldId id="283" r:id="rId17"/>
    <p:sldId id="284" r:id="rId18"/>
    <p:sldId id="286" r:id="rId1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H91fadTGXVEnlYmzBsuCnQ==" hashData="Dw3wJJPSysWgIqBWd8bZEeK/M8jawgVqm96Kpw2c/KxMPBNdmG2+1HBDr3wrgyIxaKtBy9ZQWTiFPlOoadn49A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E1F0"/>
    <a:srgbClr val="B2C4E0"/>
    <a:srgbClr val="37578A"/>
    <a:srgbClr val="C5DCF1"/>
    <a:srgbClr val="D7E7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6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2A21125-4070-4BAA-8B94-4ED355C5E7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47446"/>
            <a:ext cx="9144000" cy="2387600"/>
          </a:xfrm>
        </p:spPr>
        <p:txBody>
          <a:bodyPr anchor="b">
            <a:normAutofit/>
          </a:bodyPr>
          <a:lstStyle>
            <a:lvl1pPr algn="ctr">
              <a:defRPr sz="7200" b="1">
                <a:solidFill>
                  <a:srgbClr val="D8E1F0"/>
                </a:solidFill>
                <a:latin typeface="Papyrus" panose="03070502060502030205" pitchFamily="66" charset="0"/>
              </a:defRPr>
            </a:lvl1pPr>
          </a:lstStyle>
          <a:p>
            <a:r>
              <a:rPr lang="de-DE" dirty="0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0525B9B-7363-4636-9D67-C7C789BF37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2576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3600">
                <a:latin typeface="Candara" panose="020E05020303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dirty="0"/>
              <a:t>Master-Untertitelformat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864002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90A01A6-7262-4604-B448-5DB410BD9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B280683E-CB95-4C57-B411-D266674FA5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9D2C852-E1FD-45C4-9A56-817D1C5AFD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8D66B-1854-4142-AD70-BD9FB39224C5}" type="datetimeFigureOut">
              <a:rPr lang="de-DE" smtClean="0"/>
              <a:t>30.03.2021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91DA9E9-F1A7-4D6B-A9D4-C14EFCC77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FA99082-212F-4644-9B14-CFAA578B5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ECEBB-7792-4285-B45B-4D019E2826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86053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4AA61661-8BC6-4EC0-AA54-3D98913B6D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A4F4A9D4-7623-4B79-B0D9-532BF6A7E0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8B01C9B6-1E91-49A5-8E96-4CFB9D14A6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8D66B-1854-4142-AD70-BD9FB39224C5}" type="datetimeFigureOut">
              <a:rPr lang="de-DE" smtClean="0"/>
              <a:t>30.03.2021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000789D-45FB-456D-AF0C-27B3F131F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9473D6F-8D57-4285-B24E-CD897D627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ECEBB-7792-4285-B45B-4D019E2826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69026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8151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EA9B38-FAC2-4F94-A36A-CDA37D992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C3595AD-64D1-4DB2-B460-D06173659F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6FC0DBF-441D-4C25-87EF-BE1726995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8D66B-1854-4142-AD70-BD9FB39224C5}" type="datetimeFigureOut">
              <a:rPr lang="de-DE" smtClean="0"/>
              <a:t>30.03.2021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7A23CEE-D0D3-4A26-A41A-8AC42B4C9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6D3073E-55CE-4F09-A966-BB64F4DC0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ECEBB-7792-4285-B45B-4D019E2826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11521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7114D0-ECE1-418B-8D5B-3F25846AD7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9DB0C6F-C918-41B2-80AF-68FC6C94C6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356A6D62-1145-4229-8B7A-9D3C35924D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15D4459-CFBD-49D5-92C8-A0EAF3A15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8D66B-1854-4142-AD70-BD9FB39224C5}" type="datetimeFigureOut">
              <a:rPr lang="de-DE" smtClean="0"/>
              <a:t>30.03.2021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110E6A2-4EDF-409F-9BDA-2D547EF61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AA8E73E8-B311-4A35-988D-5732059CC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ECEBB-7792-4285-B45B-4D019E2826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48035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871625-D6AB-4483-BD27-E259E8D383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72C8FBD-E510-4C1D-8E20-BFF804CC76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13D42BF5-9DC2-407D-BA72-C9146A644A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37E93461-14F9-4E9E-8AB2-A313AF2698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C0EEE1EF-CCED-40B0-8C49-EC91E7C10AC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8EE1B0A-A0BF-4135-ABBA-1D86358EC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8D66B-1854-4142-AD70-BD9FB39224C5}" type="datetimeFigureOut">
              <a:rPr lang="de-DE" smtClean="0"/>
              <a:t>30.03.2021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870480D-3309-4009-B570-7F312B9DE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87260BB-A2B3-4860-84E7-3843B5187F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ECEBB-7792-4285-B45B-4D019E2826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23618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D0E66D7-8228-4CFB-96A8-2F77BD7351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DBFF6CB9-CA20-4C85-B622-2A265EE7F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8D66B-1854-4142-AD70-BD9FB39224C5}" type="datetimeFigureOut">
              <a:rPr lang="de-DE" smtClean="0"/>
              <a:t>30.03.2021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16EE964-BDFB-46D3-BE17-DA6DF97C30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EEBB406-04C8-4015-BD08-AD812DB948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ECEBB-7792-4285-B45B-4D019E2826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9571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>
            <a:extLst>
              <a:ext uri="{FF2B5EF4-FFF2-40B4-BE49-F238E27FC236}">
                <a16:creationId xmlns:a16="http://schemas.microsoft.com/office/drawing/2014/main" id="{06063FDC-E999-4CB7-9C43-18CDA248E9D7}"/>
              </a:ext>
            </a:extLst>
          </p:cNvPr>
          <p:cNvSpPr/>
          <p:nvPr userDrawn="1"/>
        </p:nvSpPr>
        <p:spPr>
          <a:xfrm>
            <a:off x="590843" y="1252025"/>
            <a:ext cx="9129933" cy="5275386"/>
          </a:xfrm>
          <a:prstGeom prst="rect">
            <a:avLst/>
          </a:pr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Textplatzhalter 8">
            <a:extLst>
              <a:ext uri="{FF2B5EF4-FFF2-40B4-BE49-F238E27FC236}">
                <a16:creationId xmlns:a16="http://schemas.microsoft.com/office/drawing/2014/main" id="{50D52938-79AB-4F56-A4B9-94F6A68089F3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168400" y="1554664"/>
            <a:ext cx="8046744" cy="674761"/>
          </a:xfrm>
        </p:spPr>
        <p:txBody>
          <a:bodyPr/>
          <a:lstStyle>
            <a:lvl1pPr marL="0" indent="0">
              <a:buNone/>
              <a:defRPr sz="4200" b="1">
                <a:solidFill>
                  <a:srgbClr val="37578A"/>
                </a:solidFill>
                <a:latin typeface="Papyrus" panose="03070502060502030205" pitchFamily="66" charset="0"/>
              </a:defRPr>
            </a:lvl1pPr>
          </a:lstStyle>
          <a:p>
            <a:pPr lvl="0"/>
            <a:r>
              <a:rPr lang="de-DE" dirty="0"/>
              <a:t>Titelfrage</a:t>
            </a:r>
          </a:p>
        </p:txBody>
      </p:sp>
      <p:sp>
        <p:nvSpPr>
          <p:cNvPr id="11" name="Textplatzhalter 10">
            <a:extLst>
              <a:ext uri="{FF2B5EF4-FFF2-40B4-BE49-F238E27FC236}">
                <a16:creationId xmlns:a16="http://schemas.microsoft.com/office/drawing/2014/main" id="{AC8C671B-62C9-4EB1-A235-16BEF488971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168399" y="2229425"/>
            <a:ext cx="8046745" cy="4003100"/>
          </a:xfrm>
        </p:spPr>
        <p:txBody>
          <a:bodyPr/>
          <a:lstStyle>
            <a:lvl1pPr>
              <a:lnSpc>
                <a:spcPct val="114000"/>
              </a:lnSpc>
              <a:spcBef>
                <a:spcPts val="0"/>
              </a:spcBef>
              <a:spcAft>
                <a:spcPts val="600"/>
              </a:spcAft>
              <a:defRPr sz="2400">
                <a:latin typeface="Candara" panose="020E0502030303020204" pitchFamily="34" charset="0"/>
              </a:defRPr>
            </a:lvl1pPr>
          </a:lstStyle>
          <a:p>
            <a:pPr lvl="0"/>
            <a:r>
              <a:rPr lang="de-DE" dirty="0"/>
              <a:t>Beispielantwort</a:t>
            </a:r>
          </a:p>
        </p:txBody>
      </p:sp>
    </p:spTree>
    <p:extLst>
      <p:ext uri="{BB962C8B-B14F-4D97-AF65-F5344CB8AC3E}">
        <p14:creationId xmlns:p14="http://schemas.microsoft.com/office/powerpoint/2010/main" val="3251493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33AF333-4099-4372-8C70-EF9DCDCB6E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73523528-FCA0-4AEF-9C50-3AB98348D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41694CE-2005-475B-984A-111770DF23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C83C7FD-F398-40A0-BE1D-9E590D017B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8D66B-1854-4142-AD70-BD9FB39224C5}" type="datetimeFigureOut">
              <a:rPr lang="de-DE" smtClean="0"/>
              <a:t>30.03.2021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6B79091B-131D-4874-B670-82E7C2012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B6BAE67-351F-4EC8-BD78-802C90A75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ECEBB-7792-4285-B45B-4D019E2826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27387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CD7DF1-6AFB-4C79-B986-31F517DCF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0CB7DBE8-34F4-41E6-B8C1-EA937F8EA5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D6CD327-91B8-4463-9704-EB719E2F33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24DEC75-81CE-401C-ACFE-027BDB6A0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28D66B-1854-4142-AD70-BD9FB39224C5}" type="datetimeFigureOut">
              <a:rPr lang="de-DE" smtClean="0"/>
              <a:t>30.03.2021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E9BC611-0EBD-4E61-8003-C346059F01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B20F43DF-77AD-4C53-B263-969ADB374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4ECEBB-7792-4285-B45B-4D019E2826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95806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E14DA7C6-A2E5-4A0C-9EC2-3FA9B5C037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740F0AB-C77E-4B63-991F-EB037F7156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480D8D0-5538-4B0E-84B2-F6E1DDFEB6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28D66B-1854-4142-AD70-BD9FB39224C5}" type="datetimeFigureOut">
              <a:rPr lang="de-DE" smtClean="0"/>
              <a:t>30.03.2021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04548AB-CE91-49D5-9D4F-58003346BF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7D8D33F-9E36-4202-907B-253E3E63DC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4ECEBB-7792-4285-B45B-4D019E2826F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8013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3.pn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D3B6996-7DCF-4091-92BE-840E99E7AE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347446"/>
            <a:ext cx="6621194" cy="2387600"/>
          </a:xfrm>
        </p:spPr>
        <p:txBody>
          <a:bodyPr/>
          <a:lstStyle/>
          <a:p>
            <a:r>
              <a:rPr lang="de-DE" dirty="0"/>
              <a:t>Latein an der 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C7754F-AFB5-46D0-BE6D-D8DA6036B4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/>
              <a:t>Mehr als eine Sprache! 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BDE5E910-EC98-42FD-8AEA-C9E7E9E505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827" y="2488651"/>
            <a:ext cx="2477386" cy="940349"/>
          </a:xfrm>
          <a:prstGeom prst="rect">
            <a:avLst/>
          </a:prstGeom>
        </p:spPr>
      </p:pic>
      <p:pic>
        <p:nvPicPr>
          <p:cNvPr id="5" name="1 20200514_1544">
            <a:hlinkClick r:id="" action="ppaction://media"/>
            <a:extLst>
              <a:ext uri="{FF2B5EF4-FFF2-40B4-BE49-F238E27FC236}">
                <a16:creationId xmlns:a16="http://schemas.microsoft.com/office/drawing/2014/main" id="{A2B03FD2-D600-4BE4-A3BC-1C0FEA79B7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5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3000" advClick="0" advTm="34500"/>
    </mc:Choice>
    <mc:Fallback xmlns="">
      <p:transition spd="slow" advClick="0" advTm="345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2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>
            <a:extLst>
              <a:ext uri="{FF2B5EF4-FFF2-40B4-BE49-F238E27FC236}">
                <a16:creationId xmlns:a16="http://schemas.microsoft.com/office/drawing/2014/main" id="{C6AB77BA-DAE7-42C2-BA7E-379A5E86E3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6782" y="0"/>
            <a:ext cx="4889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2368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0" advClick="0" advTm="36000"/>
    </mc:Choice>
    <mc:Fallback xmlns="">
      <p:transition spd="slow" advClick="0" advTm="3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>
            <a:extLst>
              <a:ext uri="{FF2B5EF4-FFF2-40B4-BE49-F238E27FC236}">
                <a16:creationId xmlns:a16="http://schemas.microsoft.com/office/drawing/2014/main" id="{5716685C-AC9E-4402-8B44-7E216D41D6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80000">
            <a:off x="1921116" y="420659"/>
            <a:ext cx="4233062" cy="598773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37B8E777-50A4-4EC8-BFD0-03ECEC0148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0000">
            <a:off x="5937972" y="440888"/>
            <a:ext cx="4233062" cy="5987735"/>
          </a:xfrm>
          <a:prstGeom prst="rect">
            <a:avLst/>
          </a:prstGeom>
        </p:spPr>
      </p:pic>
      <p:pic>
        <p:nvPicPr>
          <p:cNvPr id="2" name="10 20200512_1509">
            <a:hlinkClick r:id="" action="ppaction://media"/>
            <a:extLst>
              <a:ext uri="{FF2B5EF4-FFF2-40B4-BE49-F238E27FC236}">
                <a16:creationId xmlns:a16="http://schemas.microsoft.com/office/drawing/2014/main" id="{42AA2ED6-9408-4598-9B93-F98E5C1BBF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7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1000" advClick="0" advTm="52000"/>
    </mc:Choice>
    <mc:Fallback xmlns="">
      <p:transition spd="slow" advClick="0" advTm="5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2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5BA4294-E80C-41EA-8B8E-6CF8ED2292E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Lebendige Antike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6E3F7EE-2B46-48EE-8623-2ED1836E045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68399" y="2229425"/>
            <a:ext cx="8046745" cy="674761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Exkursion zum Limes in der Jahrgangsstufe 7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2E8104E3-24B9-43C1-9A11-AB70D59D44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1365" y="2904186"/>
            <a:ext cx="3960812" cy="297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11 20200512_1513 mp3 geschn">
            <a:hlinkClick r:id="" action="ppaction://media"/>
            <a:extLst>
              <a:ext uri="{FF2B5EF4-FFF2-40B4-BE49-F238E27FC236}">
                <a16:creationId xmlns:a16="http://schemas.microsoft.com/office/drawing/2014/main" id="{4E3CD679-A85A-4764-90DB-CDF03586B0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59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927FF05-18F7-41DE-A94C-2C28962AAE8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Lebendige Antike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E318035F-4114-430E-AEA8-CD3E946EC0A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68399" y="2229425"/>
            <a:ext cx="8046745" cy="110425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de-DE" dirty="0"/>
              <a:t>… und zum </a:t>
            </a:r>
            <a:r>
              <a:rPr lang="de-DE" dirty="0" err="1"/>
              <a:t>Pompejanum</a:t>
            </a:r>
            <a:r>
              <a:rPr lang="de-DE" dirty="0"/>
              <a:t> nach Aschaffenburg, das angeregt durch die Ausgrabungen in Pompeji im Auftrag Ludwigs I. von Bayern entstanden ist.  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86433558-C9CC-4A51-9F09-C819EE53CC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2158" y="3333675"/>
            <a:ext cx="3959225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3">
            <a:extLst>
              <a:ext uri="{FF2B5EF4-FFF2-40B4-BE49-F238E27FC236}">
                <a16:creationId xmlns:a16="http://schemas.microsoft.com/office/drawing/2014/main" id="{5AECB5F8-8D34-4B51-BEAA-5D50BB68F90A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2964270" y="3346916"/>
            <a:ext cx="4455000" cy="2970000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21905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 advClick="0" advTm="11000"/>
    </mc:Choice>
    <mc:Fallback xmlns="">
      <p:transition spd="slow" advClick="0" advTm="1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2DEF68C-A570-4176-9B0A-FB83CCAF75F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Lebendige Antike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77DA5891-7398-4198-ACFB-6546BB68F2A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68399" y="2187221"/>
            <a:ext cx="8046745" cy="1204871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de-DE" dirty="0"/>
              <a:t>Dort können die Schülerinnen und Schüler den Alltag einer römischen Familie kennenlernen und z. B. am eigenen Leib erfahren, was es damals bedeutete, sich morgens anzukleiden. 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163197D-E0D6-4B73-A148-4407E28B61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052" y="3372728"/>
            <a:ext cx="4449438" cy="29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32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0" advClick="0" advTm="10000"/>
    </mc:Choice>
    <mc:Fallback xmlns="">
      <p:transition spd="slow" advClick="0" advTm="10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881C751A-7E2F-472E-91AC-A396E4E01A6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68400" y="1653140"/>
            <a:ext cx="8046744" cy="674761"/>
          </a:xfrm>
        </p:spPr>
        <p:txBody>
          <a:bodyPr>
            <a:normAutofit lnSpcReduction="10000"/>
          </a:bodyPr>
          <a:lstStyle/>
          <a:p>
            <a:r>
              <a:rPr lang="de-DE" dirty="0"/>
              <a:t>Lebendige Antike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1586DA6-E4BC-43CC-A49D-AD7F8016C2E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68400" y="2229425"/>
            <a:ext cx="4927600" cy="394629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de-DE" dirty="0"/>
              <a:t>Exkursion in den Archäologischen Park Xanten in der Jahrgangsstufe 8, der die Überreste einer der größten Metropolen in den germanischen Provinzen Roms mit mehr </a:t>
            </a:r>
            <a:r>
              <a:rPr lang="de-DE"/>
              <a:t>als 10 </a:t>
            </a:r>
            <a:r>
              <a:rPr lang="de-DE" dirty="0"/>
              <a:t>000 Einwohnern zeigt.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6487867-0A74-457D-B462-C7BF9650EA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9895" y="2229425"/>
            <a:ext cx="2634150" cy="3946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903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0" advClick="0" advTm="14000"/>
    </mc:Choice>
    <mc:Fallback xmlns="">
      <p:transition spd="slow" advClick="0" advTm="14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95D0C02-DBDB-4048-8AED-AB7098AB43C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Lebendige Antike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6010A263-21E1-485E-9648-01BDE3D0745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68399" y="2229425"/>
            <a:ext cx="8046745" cy="978009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Exkursion in das römisch-germanische Köln in der Jahrgangs-stufe 10, eine der ältesten Städte Deutschlands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7EDDE3F-45AE-4321-9C3A-283BFDE3D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947" y="3249638"/>
            <a:ext cx="4367647" cy="297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179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0" advClick="0" advTm="12000"/>
    </mc:Choice>
    <mc:Fallback xmlns="">
      <p:transition spd="slow" advClick="0" advTm="1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7934270B-408B-4B5B-838F-8C2C100028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Lebendige Antike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C971499B-E3C4-40DA-9699-DD4675FE7C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68399" y="2229425"/>
            <a:ext cx="8046745" cy="674761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Bildungsfahrt nach Rom in der Jahrgangsstufe 11 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8F29AA65-E3B1-4D8C-A5A8-A6639E7C18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7052" y="2974526"/>
            <a:ext cx="4449438" cy="2970000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D73AC37-B671-4723-A146-967367F401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245" y="2729993"/>
            <a:ext cx="2778435" cy="3704580"/>
          </a:xfrm>
          <a:prstGeom prst="rect">
            <a:avLst/>
          </a:prstGeom>
        </p:spPr>
      </p:pic>
      <p:pic>
        <p:nvPicPr>
          <p:cNvPr id="4" name="12 20200512_1516">
            <a:hlinkClick r:id="" action="ppaction://media"/>
            <a:extLst>
              <a:ext uri="{FF2B5EF4-FFF2-40B4-BE49-F238E27FC236}">
                <a16:creationId xmlns:a16="http://schemas.microsoft.com/office/drawing/2014/main" id="{E1A9A91C-0A58-4134-8D62-B0E1618845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5566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0" advClick="0" advTm="12000"/>
    </mc:Choice>
    <mc:Fallback xmlns=""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6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AA32204-1D15-4505-9ED8-B418CE484D5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68400" y="1878221"/>
            <a:ext cx="8046744" cy="674761"/>
          </a:xfrm>
        </p:spPr>
        <p:txBody>
          <a:bodyPr>
            <a:normAutofit lnSpcReduction="10000"/>
          </a:bodyPr>
          <a:lstStyle/>
          <a:p>
            <a:r>
              <a:rPr lang="de-DE" dirty="0"/>
              <a:t>Haben Sie noch weitere Fragen? </a:t>
            </a:r>
          </a:p>
        </p:txBody>
      </p:sp>
      <p:pic>
        <p:nvPicPr>
          <p:cNvPr id="4" name="13 20200512_1518">
            <a:hlinkClick r:id="" action="ppaction://media"/>
            <a:extLst>
              <a:ext uri="{FF2B5EF4-FFF2-40B4-BE49-F238E27FC236}">
                <a16:creationId xmlns:a16="http://schemas.microsoft.com/office/drawing/2014/main" id="{ED8B164D-1523-46F9-9AA8-A131ADAD6D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3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0" advClick="0" advTm="14000"/>
    </mc:Choice>
    <mc:Fallback xmlns="">
      <p:transition spd="slow" advClick="0" advTm="1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BE8073D2-35E9-41FC-BC7C-7AAD8B10F0A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68399" y="1812568"/>
            <a:ext cx="8046744" cy="674761"/>
          </a:xfrm>
        </p:spPr>
        <p:txBody>
          <a:bodyPr>
            <a:normAutofit lnSpcReduction="10000"/>
          </a:bodyPr>
          <a:lstStyle/>
          <a:p>
            <a:r>
              <a:rPr lang="de-DE" dirty="0"/>
              <a:t>Inhalt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461C17E-394F-42E3-BD76-D6EDC137EE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68399" y="2726482"/>
            <a:ext cx="8046745" cy="2520766"/>
          </a:xfrm>
        </p:spPr>
        <p:txBody>
          <a:bodyPr>
            <a:normAutofit/>
          </a:bodyPr>
          <a:lstStyle/>
          <a:p>
            <a:r>
              <a:rPr lang="de-DE" dirty="0"/>
              <a:t>Wer spricht heute noch Latein? </a:t>
            </a:r>
          </a:p>
          <a:p>
            <a:r>
              <a:rPr lang="de-DE" dirty="0"/>
              <a:t>Was ist das Besondere am Lateinunterricht? </a:t>
            </a:r>
          </a:p>
          <a:p>
            <a:r>
              <a:rPr lang="de-DE" dirty="0"/>
              <a:t>Was passiert im Lateinunterricht?  </a:t>
            </a:r>
          </a:p>
          <a:p>
            <a:r>
              <a:rPr lang="de-DE" dirty="0"/>
              <a:t>Das Latinum </a:t>
            </a:r>
          </a:p>
          <a:p>
            <a:r>
              <a:rPr lang="de-DE" dirty="0"/>
              <a:t>Lebendige Antike</a:t>
            </a:r>
          </a:p>
        </p:txBody>
      </p:sp>
      <p:pic>
        <p:nvPicPr>
          <p:cNvPr id="4" name="2 20200512_1437">
            <a:hlinkClick r:id="" action="ppaction://media"/>
            <a:extLst>
              <a:ext uri="{FF2B5EF4-FFF2-40B4-BE49-F238E27FC236}">
                <a16:creationId xmlns:a16="http://schemas.microsoft.com/office/drawing/2014/main" id="{00DA7AD0-023D-4EE2-A317-440B4A545D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605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0" advClick="0" advTm="26000"/>
    </mc:Choice>
    <mc:Fallback xmlns="">
      <p:transition spd="slow" advClick="0"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39791A57-13A3-421A-9278-AC1EEC1ECBA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Wer spricht heute noch Latein?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A0B5E5EF-CEB6-449E-8926-3B684BA4F2E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68399" y="2229424"/>
            <a:ext cx="8046745" cy="527843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de-DE" b="1" dirty="0"/>
              <a:t>Wir alle! 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B6E9E012-585B-44AC-A810-ADD72F65AD85}"/>
              </a:ext>
            </a:extLst>
          </p:cNvPr>
          <p:cNvSpPr txBox="1"/>
          <p:nvPr/>
        </p:nvSpPr>
        <p:spPr>
          <a:xfrm>
            <a:off x="1168399" y="2888974"/>
            <a:ext cx="8046745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2200" dirty="0">
                <a:latin typeface="Candara" panose="020E0502030303020204" pitchFamily="34" charset="0"/>
              </a:rPr>
              <a:t>Nivea = „die Weiße“</a:t>
            </a:r>
          </a:p>
          <a:p>
            <a:pPr>
              <a:spcAft>
                <a:spcPts val="1200"/>
              </a:spcAft>
            </a:pPr>
            <a:r>
              <a:rPr lang="de-DE" sz="2200" dirty="0">
                <a:latin typeface="Candara" panose="020E0502030303020204" pitchFamily="34" charset="0"/>
              </a:rPr>
              <a:t>arte = „mit Kunst“ </a:t>
            </a:r>
          </a:p>
          <a:p>
            <a:pPr>
              <a:spcAft>
                <a:spcPts val="1200"/>
              </a:spcAft>
            </a:pPr>
            <a:r>
              <a:rPr lang="de-DE" sz="2200" dirty="0">
                <a:latin typeface="Candara" panose="020E0502030303020204" pitchFamily="34" charset="0"/>
              </a:rPr>
              <a:t>Vox = „die Stimme“</a:t>
            </a:r>
          </a:p>
          <a:p>
            <a:pPr>
              <a:spcAft>
                <a:spcPts val="1200"/>
              </a:spcAft>
            </a:pPr>
            <a:r>
              <a:rPr lang="de-DE" sz="2200" dirty="0">
                <a:latin typeface="Candara" panose="020E0502030303020204" pitchFamily="34" charset="0"/>
              </a:rPr>
              <a:t>Magnum = „das große“ (Eis) </a:t>
            </a:r>
          </a:p>
          <a:p>
            <a:pPr>
              <a:spcAft>
                <a:spcPts val="1200"/>
              </a:spcAft>
            </a:pPr>
            <a:r>
              <a:rPr lang="de-DE" sz="2200" dirty="0">
                <a:latin typeface="Candara" panose="020E0502030303020204" pitchFamily="34" charset="0"/>
              </a:rPr>
              <a:t>Caritas = „die Fürsorge“ </a:t>
            </a:r>
          </a:p>
          <a:p>
            <a:pPr>
              <a:spcAft>
                <a:spcPts val="1200"/>
              </a:spcAft>
            </a:pPr>
            <a:r>
              <a:rPr lang="de-DE" sz="2200" dirty="0">
                <a:latin typeface="Candara" panose="020E0502030303020204" pitchFamily="34" charset="0"/>
              </a:rPr>
              <a:t>Audi = „Horch“ </a:t>
            </a:r>
          </a:p>
        </p:txBody>
      </p:sp>
      <p:pic>
        <p:nvPicPr>
          <p:cNvPr id="5" name="3 20200512_1441">
            <a:hlinkClick r:id="" action="ppaction://media"/>
            <a:extLst>
              <a:ext uri="{FF2B5EF4-FFF2-40B4-BE49-F238E27FC236}">
                <a16:creationId xmlns:a16="http://schemas.microsoft.com/office/drawing/2014/main" id="{3653213D-F5BE-4AB8-9372-6DB0645776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172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 advClick="0" advTm="63000"/>
    </mc:Choice>
    <mc:Fallback xmlns="">
      <p:transition spd="slow" advClick="0" advTm="6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99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1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6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20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25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29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35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build="p"/>
      <p:bldP spid="4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E5295405-8236-49A7-AAA5-8141505325E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68400" y="1965482"/>
            <a:ext cx="8046744" cy="674761"/>
          </a:xfrm>
        </p:spPr>
        <p:txBody>
          <a:bodyPr>
            <a:normAutofit fontScale="70000" lnSpcReduction="20000"/>
          </a:bodyPr>
          <a:lstStyle/>
          <a:p>
            <a:r>
              <a:rPr lang="de-DE" dirty="0"/>
              <a:t>Was ist das Besondere am Lateinunterricht?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F88AD859-F630-40C8-ABFF-336BA147CDC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68399" y="3117320"/>
            <a:ext cx="8046745" cy="1070366"/>
          </a:xfrm>
        </p:spPr>
        <p:txBody>
          <a:bodyPr/>
          <a:lstStyle/>
          <a:p>
            <a:r>
              <a:rPr lang="de-DE" dirty="0"/>
              <a:t>Latein dient uns als Reflexionssprache </a:t>
            </a:r>
          </a:p>
          <a:p>
            <a:r>
              <a:rPr lang="de-DE" dirty="0"/>
              <a:t>Lateinunterricht ist Kulturunterricht</a:t>
            </a:r>
          </a:p>
        </p:txBody>
      </p:sp>
      <p:pic>
        <p:nvPicPr>
          <p:cNvPr id="4" name="4 20200512_1444">
            <a:hlinkClick r:id="" action="ppaction://media"/>
            <a:extLst>
              <a:ext uri="{FF2B5EF4-FFF2-40B4-BE49-F238E27FC236}">
                <a16:creationId xmlns:a16="http://schemas.microsoft.com/office/drawing/2014/main" id="{7A295D89-26FF-403E-83E4-3DA81FFE6D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630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 advClick="0" advTm="65000"/>
    </mc:Choice>
    <mc:Fallback xmlns="">
      <p:transition spd="slow" advClick="0" advTm="6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2576E2B9-FA33-4DCC-9EA3-E39396DBF5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8"/>
          <a:stretch>
            <a:fillRect/>
          </a:stretch>
        </p:blipFill>
        <p:spPr bwMode="auto">
          <a:xfrm>
            <a:off x="3780000" y="0"/>
            <a:ext cx="49006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277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9000" advClick="0" advTm="20000"/>
    </mc:Choice>
    <mc:Fallback xmlns="">
      <p:transition spd="slow" advClick="0" advTm="2000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DD680B9F-A890-4966-8BAC-8FAC5CBC8A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68400" y="1734132"/>
            <a:ext cx="8046744" cy="674761"/>
          </a:xfrm>
        </p:spPr>
        <p:txBody>
          <a:bodyPr>
            <a:normAutofit fontScale="92500"/>
          </a:bodyPr>
          <a:lstStyle/>
          <a:p>
            <a:r>
              <a:rPr lang="de-DE" dirty="0"/>
              <a:t>Erwerb von Schlüsselkompetenzen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635433-3FC9-4CEE-AEE5-6162D01BBE6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68399" y="2537480"/>
            <a:ext cx="8046745" cy="3549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200" dirty="0"/>
              <a:t>Im Lateinunterricht können die Schülerinnen und Schüler Schlüsselkompetenzen erwerben, die auch in ganz anderen Bereichen des Lebens nützlich sind, denn Lateinunterricht … </a:t>
            </a:r>
          </a:p>
          <a:p>
            <a:r>
              <a:rPr lang="de-DE" sz="2200" dirty="0"/>
              <a:t>bietet eine vielfältige Beschäftigung mit Themen aus den Texten.  </a:t>
            </a:r>
          </a:p>
          <a:p>
            <a:r>
              <a:rPr lang="de-DE" sz="2200" dirty="0"/>
              <a:t>fördert die Kreativität </a:t>
            </a:r>
          </a:p>
          <a:p>
            <a:r>
              <a:rPr lang="de-DE" sz="2200" dirty="0"/>
              <a:t>leitet zu einem vertieften Text- und Sprachverständnis an </a:t>
            </a:r>
          </a:p>
          <a:p>
            <a:r>
              <a:rPr lang="de-DE" sz="2200" dirty="0"/>
              <a:t>fördert die Problemlösekompetenz, da Konzentration, Sorgfalt und genaues Hinsehen erforderlich sind . </a:t>
            </a:r>
          </a:p>
        </p:txBody>
      </p:sp>
      <p:pic>
        <p:nvPicPr>
          <p:cNvPr id="4" name="5 20200512_1451">
            <a:hlinkClick r:id="" action="ppaction://media"/>
            <a:extLst>
              <a:ext uri="{FF2B5EF4-FFF2-40B4-BE49-F238E27FC236}">
                <a16:creationId xmlns:a16="http://schemas.microsoft.com/office/drawing/2014/main" id="{D06EF5D1-0633-4591-91D3-0E08CBA389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12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0" advClick="0" advTm="26000"/>
    </mc:Choice>
    <mc:Fallback xmlns="">
      <p:transition spd="slow" advClick="0" advTm="2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">
            <a:extLst>
              <a:ext uri="{FF2B5EF4-FFF2-40B4-BE49-F238E27FC236}">
                <a16:creationId xmlns:a16="http://schemas.microsoft.com/office/drawing/2014/main" id="{1A0566E6-840E-4E64-A588-BE1A7203EE7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68400" y="1846209"/>
            <a:ext cx="8046744" cy="674761"/>
          </a:xfrm>
        </p:spPr>
        <p:txBody>
          <a:bodyPr>
            <a:normAutofit fontScale="92500"/>
          </a:bodyPr>
          <a:lstStyle/>
          <a:p>
            <a:r>
              <a:rPr lang="de-DE" dirty="0"/>
              <a:t>Lateinunterricht ist Kulturunterricht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88D5E76E-A566-42EF-8D1A-C6B1EE9C315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68399" y="2878784"/>
            <a:ext cx="8046745" cy="2819653"/>
          </a:xfrm>
        </p:spPr>
        <p:txBody>
          <a:bodyPr/>
          <a:lstStyle/>
          <a:p>
            <a:pPr marL="0" indent="0">
              <a:buNone/>
            </a:pPr>
            <a:r>
              <a:rPr lang="de-DE" dirty="0"/>
              <a:t>Im Lateinunterricht … </a:t>
            </a:r>
          </a:p>
          <a:p>
            <a:r>
              <a:rPr lang="de-DE" dirty="0"/>
              <a:t>lernen die Schülerinnen und Schüler die geistigen und kulturellen Ursprünge Europas kennen</a:t>
            </a:r>
          </a:p>
          <a:p>
            <a:r>
              <a:rPr lang="de-DE" dirty="0"/>
              <a:t>beschäftigen sich die Schülerinnen und Schüler mit vielen Grundfragen des menschlichen Seins: Religion, Familie, Freundschaft, Liebe, Tod, Politik und Recht. </a:t>
            </a:r>
          </a:p>
        </p:txBody>
      </p:sp>
      <p:pic>
        <p:nvPicPr>
          <p:cNvPr id="4" name="6 20200512_1456">
            <a:hlinkClick r:id="" action="ppaction://media"/>
            <a:extLst>
              <a:ext uri="{FF2B5EF4-FFF2-40B4-BE49-F238E27FC236}">
                <a16:creationId xmlns:a16="http://schemas.microsoft.com/office/drawing/2014/main" id="{8DEA077D-46B1-49FF-B4BD-941FABF8C6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06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9000" advClick="0" advTm="113000"/>
    </mc:Choice>
    <mc:Fallback xmlns="">
      <p:transition spd="slow" advClick="0" advTm="11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>
            <a:extLst>
              <a:ext uri="{FF2B5EF4-FFF2-40B4-BE49-F238E27FC236}">
                <a16:creationId xmlns:a16="http://schemas.microsoft.com/office/drawing/2014/main" id="{8BC7B4BA-2D2B-45C2-81F3-E4B193320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598" y="0"/>
            <a:ext cx="4986338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7 20200512_1458">
            <a:hlinkClick r:id="" action="ppaction://media"/>
            <a:extLst>
              <a:ext uri="{FF2B5EF4-FFF2-40B4-BE49-F238E27FC236}">
                <a16:creationId xmlns:a16="http://schemas.microsoft.com/office/drawing/2014/main" id="{80F8F750-C438-4D42-A3FC-87684FB77B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389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0" advClick="0" advTm="36000"/>
    </mc:Choice>
    <mc:Fallback xmlns="">
      <p:transition spd="slow" advClick="0" advTm="36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88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">
            <a:extLst>
              <a:ext uri="{FF2B5EF4-FFF2-40B4-BE49-F238E27FC236}">
                <a16:creationId xmlns:a16="http://schemas.microsoft.com/office/drawing/2014/main" id="{41F4CCE4-5417-43DC-9512-190990E554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7078" y="0"/>
            <a:ext cx="4921250" cy="687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8 20200512_1503">
            <a:hlinkClick r:id="" action="ppaction://media"/>
            <a:extLst>
              <a:ext uri="{FF2B5EF4-FFF2-40B4-BE49-F238E27FC236}">
                <a16:creationId xmlns:a16="http://schemas.microsoft.com/office/drawing/2014/main" id="{369D8567-B46F-4D7C-B997-C8F494705DF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33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8000" advClick="0" advTm="19000"/>
    </mc:Choice>
    <mc:Fallback xmlns="">
      <p:transition spd="slow" advClick="0" advTm="1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333</Words>
  <Application>Microsoft Office PowerPoint</Application>
  <PresentationFormat>Breitbild</PresentationFormat>
  <Paragraphs>42</Paragraphs>
  <Slides>18</Slides>
  <Notes>0</Notes>
  <HiddenSlides>0</HiddenSlides>
  <MMClips>12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23" baseType="lpstr">
      <vt:lpstr>Arial</vt:lpstr>
      <vt:lpstr>Candara</vt:lpstr>
      <vt:lpstr>Century Gothic</vt:lpstr>
      <vt:lpstr>Papyrus</vt:lpstr>
      <vt:lpstr>Office</vt:lpstr>
      <vt:lpstr>Latein an der 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Ulrike Behrens</dc:creator>
  <cp:lastModifiedBy>Ulrike Behrens</cp:lastModifiedBy>
  <cp:revision>53</cp:revision>
  <dcterms:created xsi:type="dcterms:W3CDTF">2020-05-06T16:07:51Z</dcterms:created>
  <dcterms:modified xsi:type="dcterms:W3CDTF">2021-03-30T14:03:42Z</dcterms:modified>
</cp:coreProperties>
</file>